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656" r:id="rId3"/>
    <p:sldId id="657" r:id="rId4"/>
    <p:sldId id="259" r:id="rId5"/>
    <p:sldId id="260" r:id="rId6"/>
    <p:sldId id="263" r:id="rId7"/>
    <p:sldId id="267" r:id="rId8"/>
    <p:sldId id="271" r:id="rId9"/>
    <p:sldId id="272" r:id="rId10"/>
    <p:sldId id="280" r:id="rId11"/>
    <p:sldId id="281" r:id="rId12"/>
    <p:sldId id="282" r:id="rId13"/>
    <p:sldId id="283" r:id="rId14"/>
    <p:sldId id="694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1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1A06-A6CB-4322-A0C5-1E2D8535AC4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3BFE7-1A89-43AC-BBAD-228D7C561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76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4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430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70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76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8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14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8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5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34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70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7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5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3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8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250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eurodot-support@wustl.edu" TargetMode="External"/><Relationship Id="rId2" Type="http://schemas.openxmlformats.org/officeDocument/2006/relationships/hyperlink" Target="https://github.com/WUSTL-ORL/NeuroD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Image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Absorption Volumes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071829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Reconstructed absorption volumes at 750 and 850 nm show sensitivity of the 850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and 750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HbR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</a:t>
            </a: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Images are shown with a threshold of 20% of the maximum amplitude: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=0.2*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6753" y="618743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- 750 nm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- 850 nm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42" y="2989653"/>
            <a:ext cx="3494718" cy="3216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613" y="2970282"/>
            <a:ext cx="3498437" cy="32359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65192" y="303496"/>
            <a:ext cx="1796638" cy="2147060"/>
            <a:chOff x="9265192" y="303496"/>
            <a:chExt cx="1796638" cy="21470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 flipV="1">
            <a:off x="10608816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778971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8CEDC2-6EB1-48F0-B169-0E33E06151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" b="-1"/>
          <a:stretch/>
        </p:blipFill>
        <p:spPr>
          <a:xfrm>
            <a:off x="693804" y="2983317"/>
            <a:ext cx="3518630" cy="32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Hemoglobin volumes - </a:t>
            </a:r>
            <a:r>
              <a:rPr lang="en-US" dirty="0" err="1">
                <a:solidFill>
                  <a:srgbClr val="FF0000"/>
                </a:solidFill>
              </a:rPr>
              <a:t>HbO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696265"/>
          </a:xfrm>
        </p:spPr>
        <p:txBody>
          <a:bodyPr>
            <a:normAutofit/>
          </a:bodyPr>
          <a:lstStyle/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Oxy-,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deoxy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-, and total hemoglobin estimates can also be visualized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7483" y="556155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0109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96743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" y="2146263"/>
            <a:ext cx="3508534" cy="3230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19" y="2121021"/>
            <a:ext cx="3442907" cy="3261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01" y="2146263"/>
            <a:ext cx="3372231" cy="32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Smoothing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4" y="860130"/>
            <a:ext cx="11220939" cy="1484969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Spatial smoothing is implemented with a 3-dimensional Gaussian filter. The third parameter dictates the degree of smoothing via the filter width, in voxels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</a:t>
            </a:r>
            <a:r>
              <a:rPr lang="en-US" sz="1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Increasing smoothing generally gives improved signal to noise ratio at the expense of resolution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673" y="5815467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5 voxel filter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" y="2651907"/>
            <a:ext cx="3470868" cy="30642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0237" y="5851089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3 voxel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3109" y="5839804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Not smoothed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26" y="2345099"/>
            <a:ext cx="3789086" cy="3470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57" y="2541727"/>
            <a:ext cx="344063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Reconstruction via regularized inversion is controlled by two parameters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iA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Tikhonov_invert_Amat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(A.A(keep, :), 0.01, 0.1); % Invert A-Matrix</a:t>
                </a:r>
              </a:p>
              <a:p>
                <a:pPr marL="400050" lvl="1" indent="0">
                  <a:spcBef>
                    <a:spcPts val="0"/>
                  </a:spcBef>
                  <a:buNone/>
                </a:pPr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first parameter controls a tradeoff between image resolution and noise, similar to spatial smoothing. The typical value for this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second parameter controls spatially variant regularization. A lower value increases reconstruction amplitude in low-sensitivity voxels, e.g., deeper voxels. Typical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=0.1. </m:t>
                    </m:r>
                  </m:oMath>
                </a14:m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  <a:blipFill>
                <a:blip r:embed="rId2"/>
                <a:stretch>
                  <a:fillRect l="-230" t="-330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blipFill>
                <a:blip r:embed="rId3"/>
                <a:stretch>
                  <a:fillRect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1400" dirty="0"/>
                  <a:t>05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blipFill>
                <a:blip r:embed="rId6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23" y="2836230"/>
            <a:ext cx="3301617" cy="304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919" y="2725141"/>
            <a:ext cx="3422714" cy="3240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886" y="2645688"/>
            <a:ext cx="3574161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Image Reconstruction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</a:t>
            </a:r>
            <a:r>
              <a:rPr lang="en-US" sz="2400">
                <a:latin typeface="Trebuchet MS" panose="020B0603020202020204" pitchFamily="34" charset="0"/>
              </a:rPr>
              <a:t>contact </a:t>
            </a:r>
            <a:r>
              <a:rPr lang="en-US" sz="2400"/>
              <a:t>NeuroDOT Support: </a:t>
            </a:r>
            <a:r>
              <a:rPr lang="en-US" sz="2400">
                <a:hlinkClick r:id="rId3"/>
              </a:rPr>
              <a:t>neurodot-support@wustl.edu</a:t>
            </a:r>
            <a:r>
              <a:rPr lang="en-US" sz="2400"/>
              <a:t> </a:t>
            </a:r>
            <a:endParaRPr lang="en-US" sz="24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6630850" cy="357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This tutorial follows the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NeuroDOT_ImageReconstruction_Script.m</a:t>
            </a:r>
            <a:r>
              <a:rPr lang="en-US" sz="1600" dirty="0"/>
              <a:t> </a:t>
            </a:r>
            <a:r>
              <a:rPr lang="en-US" sz="1600" dirty="0" err="1"/>
              <a:t>Matlab</a:t>
            </a:r>
            <a:r>
              <a:rPr lang="en-US" sz="1600" dirty="0"/>
              <a:t> file which can be found in the Documentation/Scripts folder. </a:t>
            </a:r>
          </a:p>
          <a:p>
            <a:r>
              <a:rPr lang="en-US" sz="1600" dirty="0"/>
              <a:t>It expands on the full tutorial,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sz="1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/>
              <a:t> and assumes the necessary sensitivity matrices are available</a:t>
            </a:r>
          </a:p>
          <a:p>
            <a:r>
              <a:rPr lang="en-US" sz="1600" dirty="0"/>
              <a:t>The tutorial will: 	</a:t>
            </a:r>
          </a:p>
          <a:p>
            <a:pPr lvl="1"/>
            <a:r>
              <a:rPr lang="en-US" sz="1400" dirty="0"/>
              <a:t>Process source-detector measurements</a:t>
            </a:r>
          </a:p>
          <a:p>
            <a:pPr lvl="1"/>
            <a:r>
              <a:rPr lang="en-US" sz="1400" dirty="0"/>
              <a:t>Perform image reconstruction using a light model sensitivity matrix 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sz="1400" dirty="0"/>
              <a:t>Visualize the reconstructed data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/>
          </a:p>
          <a:p>
            <a:r>
              <a:rPr lang="en-US" sz="1600" dirty="0"/>
              <a:t>We will use data from a rotating-wedge </a:t>
            </a:r>
            <a:r>
              <a:rPr lang="en-US" sz="1600" dirty="0" err="1"/>
              <a:t>retinotopy</a:t>
            </a:r>
            <a:r>
              <a:rPr lang="en-US" sz="1600" dirty="0"/>
              <a:t> experiment</a:t>
            </a:r>
          </a:p>
          <a:p>
            <a:pPr marL="0" indent="0" defTabSz="914400">
              <a:buNone/>
            </a:pPr>
            <a:endParaRPr lang="en-US" sz="1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74" y="1093794"/>
            <a:ext cx="4894967" cy="329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3247E-3BEF-F50C-7D06-D28B3A40F74F}"/>
              </a:ext>
            </a:extLst>
          </p:cNvPr>
          <p:cNvSpPr txBox="1"/>
          <p:nvPr/>
        </p:nvSpPr>
        <p:spPr>
          <a:xfrm>
            <a:off x="127001" y="4667794"/>
            <a:ext cx="10985863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Start by loading this data 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load(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'NeuroDOT_Data_Sample_CCW1.mat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 data, info, flags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 is compatible with various raw data file formats including  *.mat (shown in this tutorial), *.snirf, and *.nirs.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PowerPoint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Tutorial_for_Loading_Raw_Data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and corresponding script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Script_for_Loading_Raw_Data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provide details on how to load raw data in these formats.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5635294" cy="549467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this pipeline: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HPF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</a:t>
            </a: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the measurement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    	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minus,badata,mean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(badata,2));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Plots and images on right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Preprocessing comprises filters, processing, and averaging in order to reduce noise and physiologic components of the signals to highlight response to the stimulus 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24" y="456637"/>
            <a:ext cx="2504298" cy="34145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046427" y="69491"/>
            <a:ext cx="658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20134" y="71144"/>
            <a:ext cx="80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981" y="438823"/>
            <a:ext cx="2446575" cy="3414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56" y="4011331"/>
            <a:ext cx="2041171" cy="282126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61108" y="480314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Block-averaged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6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 fontScale="77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processed measurements based on a regularized inversion of the A matrix (for details, see, e.g., 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load('A_AdultV24x28.mat')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Contains A-matrix, info.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dim, 3);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5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2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 and visualization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80C4A-B823-41A3-885B-FD5BF81916BD}"/>
              </a:ext>
            </a:extLst>
          </p:cNvPr>
          <p:cNvGrpSpPr/>
          <p:nvPr/>
        </p:nvGrpSpPr>
        <p:grpSpPr>
          <a:xfrm>
            <a:off x="8229674" y="4745294"/>
            <a:ext cx="3308133" cy="1635934"/>
            <a:chOff x="8229674" y="4745294"/>
            <a:chExt cx="3308133" cy="1635934"/>
          </a:xfrm>
        </p:grpSpPr>
        <p:sp>
          <p:nvSpPr>
            <p:cNvPr id="20" name="Rounded Rectangle 19"/>
            <p:cNvSpPr/>
            <p:nvPr/>
          </p:nvSpPr>
          <p:spPr>
            <a:xfrm>
              <a:off x="9391911" y="4864516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Reconstruction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391911" y="5467762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Spectroscopy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10278806" y="5221775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0278806" y="5829877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9019805" y="6087682"/>
              <a:ext cx="2518002" cy="29354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Spatial normalization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229674" y="4745294"/>
              <a:ext cx="873514" cy="5942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Light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9141948" y="5042138"/>
              <a:ext cx="18138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210938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As in the full tutorial, the reconstructed images are visualized on a spatially registered anatomical background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HbO_T1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eye(4));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Block average and visualize</a:t>
            </a:r>
          </a:p>
          <a:p>
            <a:pPr marL="0" indent="0">
              <a:spcBef>
                <a:spcPts val="0"/>
              </a:spcBef>
              <a:buNone/>
            </a:pPr>
            <a:endParaRPr lang="en-US" sz="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cortex_HbO,info.paradigm.synchpts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%positive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%negative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lvl="1" indent="-342900">
              <a:spcBef>
                <a:spcPts val="0"/>
              </a:spcBef>
              <a:buClr>
                <a:srgbClr val="90C226"/>
              </a:buClr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results below show the reconstructed oxyhemoglobin (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) volume.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8" b="-1"/>
          <a:stretch/>
        </p:blipFill>
        <p:spPr>
          <a:xfrm>
            <a:off x="2789643" y="3811349"/>
            <a:ext cx="3084600" cy="28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01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1808</Words>
  <Application>Microsoft Office PowerPoint</Application>
  <PresentationFormat>Widescreen</PresentationFormat>
  <Paragraphs>213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Image Reconstruction</vt:lpstr>
      <vt:lpstr>Flow Chart for Pre-processing and Image Reconstruction</vt:lpstr>
      <vt:lpstr>Pre-processing</vt:lpstr>
      <vt:lpstr>Reconstruction &amp; Spectroscopy</vt:lpstr>
      <vt:lpstr>Spatial normalization and visualization</vt:lpstr>
      <vt:lpstr>Visualization of Absorption Volumes</vt:lpstr>
      <vt:lpstr>Hemoglobin volumes - HbO, HbR, HbT</vt:lpstr>
      <vt:lpstr>Spatial Smoothing</vt:lpstr>
      <vt:lpstr>Reconstruction Parameters</vt:lpstr>
      <vt:lpstr>Help Expand NeuroDOT’s Utility!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– Superficial signal regression</dc:title>
  <dc:creator>Trobaugh, Jason</dc:creator>
  <cp:lastModifiedBy>Emma Speh</cp:lastModifiedBy>
  <cp:revision>64</cp:revision>
  <dcterms:created xsi:type="dcterms:W3CDTF">2018-10-04T22:27:13Z</dcterms:created>
  <dcterms:modified xsi:type="dcterms:W3CDTF">2024-06-03T16:02:37Z</dcterms:modified>
</cp:coreProperties>
</file>